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94" r:id="rId4"/>
    <p:sldId id="308" r:id="rId5"/>
    <p:sldId id="297" r:id="rId6"/>
    <p:sldId id="298" r:id="rId7"/>
    <p:sldId id="295" r:id="rId8"/>
    <p:sldId id="296" r:id="rId9"/>
    <p:sldId id="299" r:id="rId10"/>
    <p:sldId id="300" r:id="rId11"/>
    <p:sldId id="301" r:id="rId12"/>
    <p:sldId id="309" r:id="rId13"/>
    <p:sldId id="302" r:id="rId14"/>
    <p:sldId id="312" r:id="rId15"/>
    <p:sldId id="310" r:id="rId16"/>
    <p:sldId id="311" r:id="rId17"/>
    <p:sldId id="303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>
        <p:scale>
          <a:sx n="71" d="100"/>
          <a:sy n="71" d="100"/>
        </p:scale>
        <p:origin x="-86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65037" y="239203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/>
              <a:t> </a:t>
            </a:r>
            <a:r>
              <a:rPr lang="en-US" sz="3600" b="1" dirty="0" smtClean="0"/>
              <a:t>Adult Nursing(2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030889" y="3969136"/>
            <a:ext cx="476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cs typeface="+mj-cs"/>
              </a:rPr>
              <a:t>By</a:t>
            </a: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 Assistant. Lecturer. Khadija Mohammed </a:t>
            </a:r>
            <a:r>
              <a:rPr lang="en-US" b="1" dirty="0" err="1" smtClean="0">
                <a:cs typeface="+mj-cs"/>
              </a:rPr>
              <a:t>Jassim</a:t>
            </a:r>
            <a:endParaRPr lang="en-US" b="1" dirty="0" smtClean="0">
              <a:cs typeface="+mj-cs"/>
            </a:endParaRP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Fundamentals of Nursing Department</a:t>
            </a: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College of Nursing</a:t>
            </a: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University of </a:t>
            </a:r>
            <a:r>
              <a:rPr lang="en-US" b="1" dirty="0" err="1" smtClean="0">
                <a:cs typeface="+mj-cs"/>
              </a:rPr>
              <a:t>Basrah</a:t>
            </a:r>
            <a:endParaRPr lang="en-GB" b="1" dirty="0">
              <a:cs typeface="+mj-cs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149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Nasogastric Tube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Lecture 3</a:t>
            </a:r>
            <a:endParaRPr lang="en-US" sz="3200" b="1" dirty="0">
              <a:latin typeface="Baskerville Old Face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240524-FD1C-4D7A-81C5-EC549C440BAE}"/>
              </a:ext>
            </a:extLst>
          </p:cNvPr>
          <p:cNvGrpSpPr/>
          <p:nvPr/>
        </p:nvGrpSpPr>
        <p:grpSpPr>
          <a:xfrm>
            <a:off x="185528" y="6405382"/>
            <a:ext cx="11633939" cy="369332"/>
            <a:chOff x="185528" y="6405382"/>
            <a:chExt cx="11633939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FDE99E-14D5-4903-9CE7-4F43A9CB7AB8}"/>
                </a:ext>
              </a:extLst>
            </p:cNvPr>
            <p:cNvSpPr/>
            <p:nvPr/>
          </p:nvSpPr>
          <p:spPr>
            <a:xfrm>
              <a:off x="185528" y="6405382"/>
              <a:ext cx="855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887678"/>
            <a:ext cx="4456403" cy="385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93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86797" y="1371476"/>
            <a:ext cx="1027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Wash hands.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Apply clean gloves.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Lubricate the tube.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Hand the patient a glass of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Gently insert tube through nostril to back of throat (posterior </a:t>
            </a:r>
            <a:r>
              <a:rPr lang="en-US" sz="2400" dirty="0" err="1" smtClean="0">
                <a:solidFill>
                  <a:prstClr val="black"/>
                </a:solidFill>
                <a:latin typeface="Baskerville Old Face" pitchFamily="18" charset="0"/>
              </a:rPr>
              <a:t>naso</a:t>
            </a: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 pharynx).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Have  the patient flex the head towards the chest after tube has passed through </a:t>
            </a:r>
            <a:r>
              <a:rPr lang="en-US" sz="2400" dirty="0" err="1" smtClean="0">
                <a:solidFill>
                  <a:prstClr val="black"/>
                </a:solidFill>
                <a:latin typeface="Baskerville Old Face" pitchFamily="18" charset="0"/>
              </a:rPr>
              <a:t>nasopharynx</a:t>
            </a: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6. Emphasize the need to mouth breathe and swallow during the procedure.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7. Swallowing facilities the passage of the tube through the </a:t>
            </a:r>
            <a:r>
              <a:rPr lang="en-US" sz="2400" dirty="0" err="1" smtClean="0">
                <a:solidFill>
                  <a:prstClr val="black"/>
                </a:solidFill>
                <a:latin typeface="Baskerville Old Face" pitchFamily="18" charset="0"/>
              </a:rPr>
              <a:t>orophyrnx</a:t>
            </a: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8. When the tip of the tube reaches the carina stop and listen for air exchange from the distal end of the tube . If air is heard remove the tube.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  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 </a:t>
            </a:r>
          </a:p>
          <a:p>
            <a:endParaRPr lang="en-US" sz="24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12141" y="451025"/>
            <a:ext cx="6225988" cy="6586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34155" algn="l"/>
              </a:tabLst>
            </a:pPr>
            <a:r>
              <a:rPr lang="en-US" sz="3200" b="1" dirty="0" smtClean="0">
                <a:latin typeface="Times New Roman"/>
                <a:ea typeface="Calibri"/>
                <a:cs typeface="Arial"/>
              </a:rPr>
              <a:t>Implementation </a:t>
            </a:r>
            <a:endParaRPr lang="en-US" sz="32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97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83341" y="794021"/>
            <a:ext cx="9977718" cy="413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034155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9. Advance tube each time patient swallows until desired length has been reached.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34155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10.Do not force tube . If resistance is met or patient starts to cough , choke or become cyanotic stop advancing the tube and pull back.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34155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11. Check the placement of the tube 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4034155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X- ray confirmation.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4034155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Testing PH of aspirate.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34155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12. Secure the tube with tape or commercial device.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9179859" cy="365125"/>
          </a:xfrm>
        </p:spPr>
        <p:txBody>
          <a:bodyPr/>
          <a:lstStyle/>
          <a:p>
            <a:pPr lvl="0">
              <a:defRPr/>
            </a:pPr>
            <a:r>
              <a:rPr lang="en-GB" sz="1800" dirty="0">
                <a:solidFill>
                  <a:prstClr val="black"/>
                </a:solidFill>
              </a:rPr>
              <a:t>University</a:t>
            </a:r>
            <a:r>
              <a:rPr lang="en-GB" sz="1800" b="0" dirty="0">
                <a:solidFill>
                  <a:prstClr val="black"/>
                </a:solidFill>
              </a:rPr>
              <a:t> of </a:t>
            </a:r>
            <a:r>
              <a:rPr lang="en-GB" sz="1800" b="0" dirty="0" err="1">
                <a:solidFill>
                  <a:prstClr val="black"/>
                </a:solidFill>
              </a:rPr>
              <a:t>Basrah</a:t>
            </a:r>
            <a:r>
              <a:rPr lang="en-GB" sz="1800" b="0" dirty="0">
                <a:solidFill>
                  <a:prstClr val="black"/>
                </a:solidFill>
              </a:rPr>
              <a:t> –</a:t>
            </a:r>
            <a:r>
              <a:rPr lang="en-US" sz="1800" b="0" dirty="0">
                <a:solidFill>
                  <a:prstClr val="black"/>
                </a:solidFill>
              </a:rPr>
              <a:t>College of Nursing</a:t>
            </a:r>
            <a:r>
              <a:rPr lang="en-GB" sz="1800" b="0" dirty="0">
                <a:solidFill>
                  <a:prstClr val="black"/>
                </a:solidFill>
              </a:rPr>
              <a:t>– </a:t>
            </a:r>
            <a:r>
              <a:rPr lang="en-US" sz="1800" b="0" dirty="0">
                <a:solidFill>
                  <a:prstClr val="black"/>
                </a:solidFill>
              </a:rPr>
              <a:t>Fundamentals of Nursing Department</a:t>
            </a:r>
            <a:endParaRPr lang="en-GB" sz="1800" b="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71317" y="6185648"/>
            <a:ext cx="2438400" cy="365125"/>
          </a:xfrm>
        </p:spPr>
        <p:txBody>
          <a:bodyPr/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4" y="637148"/>
            <a:ext cx="498633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45" y="798512"/>
            <a:ext cx="52736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18565" y="6059487"/>
            <a:ext cx="111145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905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375" y="697791"/>
            <a:ext cx="102425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13. To </a:t>
            </a:r>
            <a:r>
              <a:rPr lang="en-US" sz="2400" dirty="0">
                <a:latin typeface="Baskerville Old Face" pitchFamily="18" charset="0"/>
              </a:rPr>
              <a:t>check whether the tube is in the stomach:</a:t>
            </a:r>
          </a:p>
          <a:p>
            <a:r>
              <a:rPr lang="en-US" sz="2400" dirty="0" smtClean="0">
                <a:latin typeface="Baskerville Old Face" pitchFamily="18" charset="0"/>
              </a:rPr>
              <a:t>      a</a:t>
            </a:r>
            <a:r>
              <a:rPr lang="en-US" sz="2400" dirty="0">
                <a:latin typeface="Baskerville Old Face" pitchFamily="18" charset="0"/>
              </a:rPr>
              <a:t>. Ask the patient to talk.</a:t>
            </a:r>
          </a:p>
          <a:p>
            <a:r>
              <a:rPr lang="en-US" sz="2400" dirty="0" smtClean="0">
                <a:latin typeface="Baskerville Old Face" pitchFamily="18" charset="0"/>
              </a:rPr>
              <a:t>      b</a:t>
            </a:r>
            <a:r>
              <a:rPr lang="en-US" sz="2400" dirty="0">
                <a:latin typeface="Baskerville Old Face" pitchFamily="18" charset="0"/>
              </a:rPr>
              <a:t>. Use the tongue blade and penlight to examine </a:t>
            </a:r>
            <a:r>
              <a:rPr lang="en-US" sz="2400" dirty="0" smtClean="0">
                <a:latin typeface="Baskerville Old Face" pitchFamily="18" charset="0"/>
              </a:rPr>
              <a:t>the patient’s </a:t>
            </a:r>
            <a:r>
              <a:rPr lang="en-US" sz="2400" dirty="0">
                <a:latin typeface="Baskerville Old Face" pitchFamily="18" charset="0"/>
              </a:rPr>
              <a:t>mouth—especially an unconscious patient.</a:t>
            </a:r>
          </a:p>
          <a:p>
            <a:r>
              <a:rPr lang="en-US" sz="2400" dirty="0" smtClean="0">
                <a:latin typeface="Baskerville Old Face" pitchFamily="18" charset="0"/>
              </a:rPr>
              <a:t>      c</a:t>
            </a:r>
            <a:r>
              <a:rPr lang="en-US" sz="2400" dirty="0">
                <a:latin typeface="Baskerville Old Face" pitchFamily="18" charset="0"/>
              </a:rPr>
              <a:t>. Attach a syringe to the end of the NG tube. Place </a:t>
            </a:r>
            <a:r>
              <a:rPr lang="en-US" sz="2400" dirty="0" smtClean="0">
                <a:latin typeface="Baskerville Old Face" pitchFamily="18" charset="0"/>
              </a:rPr>
              <a:t>a stethoscope </a:t>
            </a:r>
            <a:r>
              <a:rPr lang="en-US" sz="2400" dirty="0">
                <a:latin typeface="Baskerville Old Face" pitchFamily="18" charset="0"/>
              </a:rPr>
              <a:t>over the left upper quadrant of </a:t>
            </a:r>
            <a:r>
              <a:rPr lang="en-US" sz="2400" dirty="0" smtClean="0">
                <a:latin typeface="Baskerville Old Face" pitchFamily="18" charset="0"/>
              </a:rPr>
              <a:t>the abdomen</a:t>
            </a:r>
            <a:r>
              <a:rPr lang="en-US" sz="2400" dirty="0">
                <a:latin typeface="Baskerville Old Face" pitchFamily="18" charset="0"/>
              </a:rPr>
              <a:t>, and inject 10 to 20 cc of air while </a:t>
            </a:r>
            <a:r>
              <a:rPr lang="en-US" sz="2400" dirty="0" smtClean="0">
                <a:latin typeface="Baskerville Old Face" pitchFamily="18" charset="0"/>
              </a:rPr>
              <a:t>auscultating the </a:t>
            </a:r>
            <a:r>
              <a:rPr lang="en-US" sz="2400" dirty="0">
                <a:latin typeface="Baskerville Old Face" pitchFamily="18" charset="0"/>
              </a:rPr>
              <a:t>abdomen.</a:t>
            </a:r>
          </a:p>
          <a:p>
            <a:r>
              <a:rPr lang="en-US" sz="2400" dirty="0" smtClean="0">
                <a:latin typeface="Baskerville Old Face" pitchFamily="18" charset="0"/>
              </a:rPr>
              <a:t>      d</a:t>
            </a:r>
            <a:r>
              <a:rPr lang="en-US" sz="2400" dirty="0">
                <a:latin typeface="Baskerville Old Face" pitchFamily="18" charset="0"/>
              </a:rPr>
              <a:t>. Obtain aspirate with 30- to 60-mL syringe. If </a:t>
            </a:r>
            <a:r>
              <a:rPr lang="en-US" sz="2400" dirty="0" smtClean="0">
                <a:latin typeface="Baskerville Old Face" pitchFamily="18" charset="0"/>
              </a:rPr>
              <a:t>stomach contents </a:t>
            </a:r>
            <a:r>
              <a:rPr lang="en-US" sz="2400" dirty="0">
                <a:latin typeface="Baskerville Old Face" pitchFamily="18" charset="0"/>
              </a:rPr>
              <a:t>cannot be aspirated, reposition </a:t>
            </a:r>
            <a:r>
              <a:rPr lang="en-US" sz="2400">
                <a:latin typeface="Baskerville Old Face" pitchFamily="18" charset="0"/>
              </a:rPr>
              <a:t>the </a:t>
            </a:r>
            <a:r>
              <a:rPr lang="en-US" sz="2400" smtClean="0">
                <a:latin typeface="Baskerville Old Face" pitchFamily="18" charset="0"/>
              </a:rPr>
              <a:t>patient and </a:t>
            </a:r>
            <a:r>
              <a:rPr lang="en-US" sz="2400" dirty="0">
                <a:latin typeface="Baskerville Old Face" pitchFamily="18" charset="0"/>
              </a:rPr>
              <a:t>repeat air insufflation. Attempt to aspirate again.</a:t>
            </a:r>
          </a:p>
          <a:p>
            <a:r>
              <a:rPr lang="en-US" sz="2400" dirty="0" smtClean="0">
                <a:latin typeface="Baskerville Old Face" pitchFamily="18" charset="0"/>
              </a:rPr>
              <a:t>     e</a:t>
            </a:r>
            <a:r>
              <a:rPr lang="en-US" sz="2400" dirty="0">
                <a:latin typeface="Baskerville Old Face" pitchFamily="18" charset="0"/>
              </a:rPr>
              <a:t>. X-rays may be done to confirm tube placement.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599" y="6172201"/>
            <a:ext cx="8776447" cy="365125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University of </a:t>
            </a:r>
            <a:r>
              <a:rPr lang="en-US" sz="1800" b="0" dirty="0" err="1">
                <a:solidFill>
                  <a:schemeClr val="tx1"/>
                </a:solidFill>
              </a:rPr>
              <a:t>Basrah</a:t>
            </a:r>
            <a:r>
              <a:rPr lang="en-US" sz="1800" b="0" dirty="0">
                <a:solidFill>
                  <a:schemeClr val="tx1"/>
                </a:solidFill>
              </a:rPr>
              <a:t> –College of Nursing– Fundamentals of Nursing Department</a:t>
            </a:r>
          </a:p>
          <a:p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50294" y="6158754"/>
            <a:ext cx="2438400" cy="365125"/>
          </a:xfrm>
        </p:spPr>
        <p:txBody>
          <a:bodyPr/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99247" y="5983941"/>
            <a:ext cx="10811435" cy="537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6470" y="262680"/>
            <a:ext cx="28373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Baskerville Old Face" pitchFamily="18" charset="0"/>
              </a:rPr>
              <a:t>Nursing care </a:t>
            </a:r>
            <a:endParaRPr lang="ar-IQ" sz="2800" b="1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847" y="1116106"/>
            <a:ext cx="10582835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Encourage good mouth care and cleansing the nares routinely.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Coat patient’s lips with petroleum jelly.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Regularly check the tape that secures the tube.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Change the tape position daily and examine the tissue around the nose and under the tape.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Keep the head of the bed elevated 30 degrees at all times.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The feeding bag and tubing should be changed usually every 24 hours to prevent bacterial contamination.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Inspect gastric drainage.</a:t>
            </a: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87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9099176" cy="365125"/>
          </a:xfrm>
        </p:spPr>
        <p:txBody>
          <a:bodyPr/>
          <a:lstStyle/>
          <a:p>
            <a:pPr lvl="0">
              <a:defRPr/>
            </a:pPr>
            <a:r>
              <a:rPr lang="en-GB" sz="1800" b="0" dirty="0">
                <a:solidFill>
                  <a:prstClr val="black"/>
                </a:solidFill>
              </a:rPr>
              <a:t>University of </a:t>
            </a:r>
            <a:r>
              <a:rPr lang="en-GB" sz="1800" b="0" dirty="0" err="1">
                <a:solidFill>
                  <a:prstClr val="black"/>
                </a:solidFill>
              </a:rPr>
              <a:t>Basrah</a:t>
            </a:r>
            <a:r>
              <a:rPr lang="en-GB" sz="1800" b="0" dirty="0">
                <a:solidFill>
                  <a:prstClr val="black"/>
                </a:solidFill>
              </a:rPr>
              <a:t> –</a:t>
            </a:r>
            <a:r>
              <a:rPr lang="en-US" sz="1800" b="0" dirty="0">
                <a:solidFill>
                  <a:prstClr val="black"/>
                </a:solidFill>
              </a:rPr>
              <a:t>College of Nursing</a:t>
            </a:r>
            <a:r>
              <a:rPr lang="en-GB" sz="1800" b="0" dirty="0">
                <a:solidFill>
                  <a:prstClr val="black"/>
                </a:solidFill>
              </a:rPr>
              <a:t>– </a:t>
            </a:r>
            <a:r>
              <a:rPr lang="en-US" sz="1800" b="0" dirty="0">
                <a:solidFill>
                  <a:prstClr val="black"/>
                </a:solidFill>
              </a:rPr>
              <a:t>Fundamentals of Nursing Department</a:t>
            </a:r>
            <a:endParaRPr lang="en-GB" sz="1800" b="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00670" y="6185649"/>
            <a:ext cx="2438400" cy="365125"/>
          </a:xfrm>
        </p:spPr>
        <p:txBody>
          <a:bodyPr/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15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7541" y="6037729"/>
            <a:ext cx="10771094" cy="268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46711" y="242046"/>
            <a:ext cx="49552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Baskerville Old Face" pitchFamily="18" charset="0"/>
              </a:rPr>
              <a:t>Nasogastric Tube Removal</a:t>
            </a:r>
            <a:endParaRPr lang="ar-IQ" sz="3200" b="1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9551" y="1102658"/>
            <a:ext cx="9251577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>
                <a:latin typeface="Baskerville Old Face" pitchFamily="18" charset="0"/>
              </a:rPr>
              <a:t>Equipment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Towel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Disposable gloves</a:t>
            </a:r>
            <a:endParaRPr lang="en-US" sz="2400" dirty="0">
              <a:latin typeface="Baskerville Old Fac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Lip pomade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Mouth hygiene </a:t>
            </a:r>
            <a:r>
              <a:rPr lang="en-US" sz="2400" dirty="0" smtClean="0">
                <a:latin typeface="Baskerville Old Face" pitchFamily="18" charset="0"/>
              </a:rPr>
              <a:t>materials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latin typeface="Baskerville Old Face" pitchFamily="18" charset="0"/>
              </a:rPr>
              <a:t>Procedure:</a:t>
            </a:r>
          </a:p>
          <a:p>
            <a:r>
              <a:rPr lang="en-US" sz="2400" dirty="0" smtClean="0">
                <a:latin typeface="Baskerville Old Face" pitchFamily="18" charset="0"/>
              </a:rPr>
              <a:t>1. Place </a:t>
            </a:r>
            <a:r>
              <a:rPr lang="en-US" sz="2400" dirty="0">
                <a:latin typeface="Baskerville Old Face" pitchFamily="18" charset="0"/>
              </a:rPr>
              <a:t>a towel across the patient’s chest, and inform </a:t>
            </a:r>
            <a:r>
              <a:rPr lang="en-US" sz="2400" dirty="0" smtClean="0">
                <a:latin typeface="Baskerville Old Face" pitchFamily="18" charset="0"/>
              </a:rPr>
              <a:t>him that </a:t>
            </a:r>
            <a:r>
              <a:rPr lang="en-US" sz="2400" dirty="0">
                <a:latin typeface="Baskerville Old Face" pitchFamily="18" charset="0"/>
              </a:rPr>
              <a:t>the tube is to be withdrawn.</a:t>
            </a:r>
          </a:p>
          <a:p>
            <a:r>
              <a:rPr lang="en-US" sz="2400" dirty="0">
                <a:latin typeface="Baskerville Old Face" pitchFamily="18" charset="0"/>
              </a:rPr>
              <a:t>2. Apply disposable gloves.</a:t>
            </a:r>
          </a:p>
          <a:p>
            <a:r>
              <a:rPr lang="en-US" sz="2400" dirty="0">
                <a:latin typeface="Baskerville Old Face" pitchFamily="18" charset="0"/>
              </a:rPr>
              <a:t>3. Turn off suction; disconnect and clamp tube.</a:t>
            </a:r>
          </a:p>
          <a:p>
            <a:r>
              <a:rPr lang="en-US" sz="2400" dirty="0">
                <a:latin typeface="Baskerville Old Face" pitchFamily="18" charset="0"/>
              </a:rPr>
              <a:t>4. Remove the tape from the patient’s nose.</a:t>
            </a:r>
            <a:endParaRPr lang="en-US" sz="2400" dirty="0" smtClean="0">
              <a:latin typeface="Baskerville Old Face" pitchFamily="18" charset="0"/>
            </a:endParaRPr>
          </a:p>
          <a:p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599" y="6172201"/>
            <a:ext cx="8494059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Baskerville Old Face" pitchFamily="18" charset="0"/>
              </a:rPr>
              <a:t>University of </a:t>
            </a:r>
            <a:r>
              <a:rPr lang="en-US" sz="1800" dirty="0" err="1">
                <a:solidFill>
                  <a:schemeClr val="tx1"/>
                </a:solidFill>
                <a:latin typeface="Baskerville Old Face" pitchFamily="18" charset="0"/>
              </a:rPr>
              <a:t>Basrah</a:t>
            </a:r>
            <a:r>
              <a:rPr lang="en-US" sz="1800" dirty="0">
                <a:solidFill>
                  <a:schemeClr val="tx1"/>
                </a:solidFill>
                <a:latin typeface="Baskerville Old Face" pitchFamily="18" charset="0"/>
              </a:rPr>
              <a:t> –College of Nursing– Fundamentals of Nursing Department</a:t>
            </a:r>
          </a:p>
          <a:p>
            <a:endParaRPr lang="en-US" sz="18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3059" y="6104966"/>
            <a:ext cx="2438400" cy="365125"/>
          </a:xfrm>
        </p:spPr>
        <p:txBody>
          <a:bodyPr/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16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5459" y="5957047"/>
            <a:ext cx="1074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766" y="416858"/>
            <a:ext cx="976256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5. Instruct </a:t>
            </a:r>
            <a:r>
              <a:rPr lang="en-US" sz="2400" dirty="0">
                <a:latin typeface="Baskerville Old Face" pitchFamily="18" charset="0"/>
              </a:rPr>
              <a:t>the patient to take a deep breath and hold it.</a:t>
            </a:r>
          </a:p>
          <a:p>
            <a:r>
              <a:rPr lang="en-US" sz="2400" dirty="0">
                <a:latin typeface="Baskerville Old Face" pitchFamily="18" charset="0"/>
              </a:rPr>
              <a:t>6. Slowly, but evenly, withdraw tubing and cover it with a</a:t>
            </a:r>
          </a:p>
          <a:p>
            <a:r>
              <a:rPr lang="en-US" sz="2400" dirty="0">
                <a:latin typeface="Baskerville Old Face" pitchFamily="18" charset="0"/>
              </a:rPr>
              <a:t>towel as it emerges. (As the tube reaches the </a:t>
            </a:r>
            <a:r>
              <a:rPr lang="en-US" sz="2400" dirty="0" err="1" smtClean="0">
                <a:latin typeface="Baskerville Old Face" pitchFamily="18" charset="0"/>
              </a:rPr>
              <a:t>nasopharynx</a:t>
            </a:r>
            <a:r>
              <a:rPr lang="en-US" sz="2400" dirty="0" smtClean="0">
                <a:latin typeface="Baskerville Old Face" pitchFamily="18" charset="0"/>
              </a:rPr>
              <a:t>, you </a:t>
            </a:r>
            <a:r>
              <a:rPr lang="en-US" sz="2400" dirty="0">
                <a:latin typeface="Baskerville Old Face" pitchFamily="18" charset="0"/>
              </a:rPr>
              <a:t>can pull quickly.)</a:t>
            </a:r>
          </a:p>
          <a:p>
            <a:r>
              <a:rPr lang="en-US" sz="2400" dirty="0">
                <a:latin typeface="Baskerville Old Face" pitchFamily="18" charset="0"/>
              </a:rPr>
              <a:t>7. Provide the patient with materials for oral care and </a:t>
            </a:r>
            <a:r>
              <a:rPr lang="en-US" sz="2400" dirty="0" smtClean="0">
                <a:latin typeface="Baskerville Old Face" pitchFamily="18" charset="0"/>
              </a:rPr>
              <a:t>lubricant for </a:t>
            </a:r>
            <a:r>
              <a:rPr lang="en-US" sz="2400" dirty="0">
                <a:latin typeface="Baskerville Old Face" pitchFamily="18" charset="0"/>
              </a:rPr>
              <a:t>nasal dryness.</a:t>
            </a:r>
          </a:p>
          <a:p>
            <a:r>
              <a:rPr lang="en-US" sz="2400" dirty="0">
                <a:latin typeface="Baskerville Old Face" pitchFamily="18" charset="0"/>
              </a:rPr>
              <a:t>8. Dispose of equipment in appropriate receptacle.</a:t>
            </a:r>
          </a:p>
          <a:p>
            <a:r>
              <a:rPr lang="en-US" sz="2400" dirty="0">
                <a:latin typeface="Baskerville Old Face" pitchFamily="18" charset="0"/>
              </a:rPr>
              <a:t>9. Document time of tube removal and the patient’s reaction.</a:t>
            </a:r>
          </a:p>
          <a:p>
            <a:r>
              <a:rPr lang="en-US" sz="2400" dirty="0">
                <a:latin typeface="Baskerville Old Face" pitchFamily="18" charset="0"/>
              </a:rPr>
              <a:t>10.Document tube removal and color, consistency, </a:t>
            </a:r>
            <a:r>
              <a:rPr lang="en-US" sz="2400" dirty="0" smtClean="0">
                <a:latin typeface="Baskerville Old Face" pitchFamily="18" charset="0"/>
              </a:rPr>
              <a:t>and amount </a:t>
            </a:r>
            <a:r>
              <a:rPr lang="en-US" sz="2400" dirty="0">
                <a:latin typeface="Baskerville Old Face" pitchFamily="18" charset="0"/>
              </a:rPr>
              <a:t>of drainage in suction canister.</a:t>
            </a:r>
          </a:p>
          <a:p>
            <a:r>
              <a:rPr lang="en-US" sz="2400" dirty="0">
                <a:latin typeface="Baskerville Old Face" pitchFamily="18" charset="0"/>
              </a:rPr>
              <a:t>11.Continue to monitor the patient for signs of GI difficulties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62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806823" y="1109667"/>
            <a:ext cx="954741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administration of nutrients directly into the GI tract.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Nasogastric feeding is the most common route.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Nurses are the main health care professional responsible for intubation.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Administering Enteral Feeds: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Indications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Patients who are unable to maintain adequate oral intake to meet metabolic demands.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Surgical cases.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Ventilated patient.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Neuromuscular impairment.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3991594" y="271970"/>
            <a:ext cx="3888382" cy="561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Baskerville Old Face" pitchFamily="18" charset="0"/>
                <a:ea typeface="Calibri"/>
                <a:cs typeface="Arial"/>
              </a:rPr>
              <a:t>Enteral Nutrition</a:t>
            </a:r>
            <a:endParaRPr lang="en-US" sz="2800" b="1" dirty="0">
              <a:latin typeface="Baskerville Old Face" pitchFamily="18" charset="0"/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745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870538" y="1309966"/>
            <a:ext cx="60538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Patients with diffuse peritonitis.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Sever pancreatitis.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Intestinal obstruction.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Paralytic ileus.</a:t>
            </a:r>
          </a:p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99170" y="357753"/>
            <a:ext cx="4170771" cy="587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Contraindication </a:t>
            </a:r>
            <a:endParaRPr lang="en-US" sz="28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4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870537" y="1152034"/>
            <a:ext cx="60538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Blocked tube most common.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Dumping syndrome.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Aspiration.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Dehydration 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Electrolyte imbalance 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Oral mucosal break down.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Nasal irritation.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55894" y="273295"/>
            <a:ext cx="5325036" cy="587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Complications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</a:t>
            </a:r>
            <a:endParaRPr lang="en-US" sz="16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9081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23795" y="1318432"/>
            <a:ext cx="10112160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Gastrointestinal intubation deals with the inserting of a rubber or plastic tube into the stomach, duodenum or small intestine. </a:t>
            </a:r>
            <a:endParaRPr lang="en-US" sz="2400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Types of tubes: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Short tubes: 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passed through the nose into the stomach.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Medium tubes: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passed through the nose to the duodenum and jejunum , used for feeding.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Long tubes: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passed through the nose , esophagus and stomach into the intestine , used for decompression of the intestines.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800" dirty="0"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9341" y="455447"/>
            <a:ext cx="4558553" cy="65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Nasogastric Tube</a:t>
            </a:r>
            <a:endParaRPr lang="ar-IQ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288470" y="6293371"/>
            <a:ext cx="880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4" y="363071"/>
            <a:ext cx="10061922" cy="551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62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34471"/>
            <a:ext cx="11891705" cy="59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918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930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nasogastric tubes come in various size (8, 10, 12, 14, 16 and 18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000000"/>
              </a:solidFill>
              <a:latin typeface="Baskerville Old Face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Baskerville Old Face" pitchFamily="18" charset="0"/>
              </a:rPr>
              <a:t>Indications for GI intubation: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To decompress the stomach and remove the gas and liquid.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To lavage the stomach and remove the ingested toxins.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To administer medications and feeds.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As  part of the management of an obstruction.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As part of the management of hematemesis.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To aspirate gastric content for analysis.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9027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2990" y="294713"/>
            <a:ext cx="1151466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200" dirty="0"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3" y="679883"/>
            <a:ext cx="5187683" cy="487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806824"/>
            <a:ext cx="5156581" cy="474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664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1" y="1138586"/>
            <a:ext cx="101829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Assessment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needs an NGT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Surgical patients.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Ventilated patients.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Neuromuscular  impairment.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Patients who are unable to maintain adequate oral intake to meet metabolic/ nutritional demands.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assess patency of  the nares.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2931459" y="336153"/>
            <a:ext cx="72345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Baskerville Old Face" pitchFamily="18" charset="0"/>
              </a:rPr>
              <a:t>Intubating the client with an NG tube </a:t>
            </a:r>
            <a:endParaRPr lang="en-US" sz="32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48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56613" y="105690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23794" y="551947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95151" y="526033"/>
            <a:ext cx="9049869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Assess patient’s medical history: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Nose bleeds.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Nasal surgery. 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Deviated nasal septum.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Anticoagulation therapy.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GI history.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Conduct a thorough physical examination.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Assess patients gag reflex.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Assess patients mental status.</a:t>
            </a:r>
            <a:endParaRPr lang="en-US" sz="16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47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672354" y="1218338"/>
            <a:ext cx="6453744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Equipment: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Non sterile disposable gloves.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Nasogastric (NG) tube—usually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single-lumen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Levin or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double-lumen Salem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sump tube.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Lubricant jelly.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 test strips.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Tongue blade.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Flash light.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Emesis basin.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Syringes.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inch wide tape or commercial fixation device.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Collecting bag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Stethoscope.</a:t>
            </a:r>
          </a:p>
          <a:p>
            <a:pPr algn="just"/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3899648" y="336153"/>
            <a:ext cx="4370294" cy="723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Baskerville Old Face" pitchFamily="18" charset="0"/>
              </a:rPr>
              <a:t>Technique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64" y="1447800"/>
            <a:ext cx="4948517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93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6957" y="328007"/>
            <a:ext cx="10448365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Explain procedure to patient and relatives. 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Position the patient in a setting or high Fowler’s position . If </a:t>
            </a:r>
            <a:r>
              <a:rPr lang="en-US" sz="2400" dirty="0" err="1" smtClean="0">
                <a:latin typeface="Baskerville Old Face" pitchFamily="18" charset="0"/>
                <a:ea typeface="Calibri"/>
                <a:cs typeface="Arial"/>
              </a:rPr>
              <a:t>comatosed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 , semi- Fowler’s.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Examine feeding tube for flaw.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Determine the length of tube to be inserted.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Measure the distance from the tip of the nose to the earlobe and to the </a:t>
            </a:r>
            <a:r>
              <a:rPr lang="en-US" sz="2400" dirty="0" err="1" smtClean="0">
                <a:latin typeface="Baskerville Old Face" pitchFamily="18" charset="0"/>
                <a:ea typeface="Calibri"/>
                <a:cs typeface="Arial"/>
              </a:rPr>
              <a:t>xyphoid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 process of the sternum.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Prepare NG tube for insertion.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dirty="0" smtClean="0">
              <a:latin typeface="Baskerville Old Face" pitchFamily="18" charset="0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  </a:t>
            </a:r>
            <a:endParaRPr lang="en-US" sz="2400" dirty="0">
              <a:latin typeface="Baskerville Old Face" pitchFamily="18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9498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" y="1109667"/>
            <a:ext cx="5580529" cy="4192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92" y="1340223"/>
            <a:ext cx="5273675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4935</TotalTime>
  <Words>1242</Words>
  <Application>Microsoft Office PowerPoint</Application>
  <PresentationFormat>Custom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232</cp:revision>
  <cp:lastPrinted>2020-10-04T08:00:53Z</cp:lastPrinted>
  <dcterms:created xsi:type="dcterms:W3CDTF">2019-08-09T19:43:06Z</dcterms:created>
  <dcterms:modified xsi:type="dcterms:W3CDTF">2021-01-04T16:39:33Z</dcterms:modified>
</cp:coreProperties>
</file>